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5"/>
  </p:handoutMasterIdLst>
  <p:sldIdLst>
    <p:sldId id="263" r:id="rId2"/>
    <p:sldId id="287" r:id="rId3"/>
    <p:sldId id="301" r:id="rId4"/>
    <p:sldId id="302" r:id="rId5"/>
    <p:sldId id="303" r:id="rId6"/>
    <p:sldId id="291" r:id="rId7"/>
    <p:sldId id="304" r:id="rId8"/>
    <p:sldId id="306" r:id="rId9"/>
    <p:sldId id="307" r:id="rId10"/>
    <p:sldId id="310" r:id="rId11"/>
    <p:sldId id="311" r:id="rId12"/>
    <p:sldId id="308" r:id="rId13"/>
    <p:sldId id="30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pos="1617" userDrawn="1">
          <p15:clr>
            <a:srgbClr val="A4A3A4"/>
          </p15:clr>
        </p15:guide>
        <p15:guide id="4" pos="39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83"/>
        <p:guide pos="3863"/>
        <p:guide pos="1617"/>
        <p:guide pos="39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157497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引用与函数</a:t>
            </a: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 smtClean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6.9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65600" y="2778055"/>
            <a:ext cx="6660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引用与函数</a:t>
            </a:r>
          </a:p>
          <a:p>
            <a:pPr algn="ctr"/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9842419-62B5-47D9-9ACF-1D6FEA9063F0}"/>
              </a:ext>
            </a:extLst>
          </p:cNvPr>
          <p:cNvGrpSpPr/>
          <p:nvPr/>
        </p:nvGrpSpPr>
        <p:grpSpPr>
          <a:xfrm>
            <a:off x="615486" y="2471423"/>
            <a:ext cx="6731670" cy="539885"/>
            <a:chOff x="-38340" y="1028702"/>
            <a:chExt cx="6731670" cy="539885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5F8A85C-E83C-4D78-9806-07B834909FE2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图: 手动输入 16">
              <a:extLst>
                <a:ext uri="{FF2B5EF4-FFF2-40B4-BE49-F238E27FC236}">
                  <a16:creationId xmlns:a16="http://schemas.microsoft.com/office/drawing/2014/main" id="{E48CFF89-700A-409F-AC56-02E5732FA5DF}"/>
                </a:ext>
              </a:extLst>
            </p:cNvPr>
            <p:cNvSpPr/>
            <p:nvPr/>
          </p:nvSpPr>
          <p:spPr>
            <a:xfrm rot="5400000">
              <a:off x="393984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1A82E33-3E21-4509-9215-CD98366F7803}"/>
                </a:ext>
              </a:extLst>
            </p:cNvPr>
            <p:cNvSpPr txBox="1"/>
            <p:nvPr/>
          </p:nvSpPr>
          <p:spPr>
            <a:xfrm>
              <a:off x="-38340" y="106781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666E233-DA09-472B-B429-BC2898E13DE7}"/>
                </a:ext>
              </a:extLst>
            </p:cNvPr>
            <p:cNvSpPr txBox="1"/>
            <p:nvPr/>
          </p:nvSpPr>
          <p:spPr>
            <a:xfrm>
              <a:off x="1693684" y="1028702"/>
              <a:ext cx="49996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函数参数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的传递指针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调用</a:t>
              </a: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21AC545A-1DA5-41DC-8836-C6FF53647E3E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9F35F8DE-F9F2-44FA-85CC-EAB8896E58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0113144-9B25-4195-9367-49D4AE5A3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8345F42-BE3D-4064-BCA0-9847121FDF32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054DE574-27F7-4AE5-AF70-2DF616378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F4E22809-90D8-4E48-A426-71BB90D5DE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29FCE265-6CF4-4F11-80A5-5B368963E35D}"/>
              </a:ext>
            </a:extLst>
          </p:cNvPr>
          <p:cNvSpPr/>
          <p:nvPr/>
        </p:nvSpPr>
        <p:spPr>
          <a:xfrm>
            <a:off x="1753509" y="1244287"/>
            <a:ext cx="9127108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为了能够在函数内部更改实参的值，函数参数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还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可以传递指针方式。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ED12B99-572F-4657-8BF5-37E364AAF8CA}"/>
              </a:ext>
            </a:extLst>
          </p:cNvPr>
          <p:cNvSpPr/>
          <p:nvPr/>
        </p:nvSpPr>
        <p:spPr>
          <a:xfrm>
            <a:off x="4457679" y="3429000"/>
            <a:ext cx="7952072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</a:t>
            </a: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swap(</a:t>
            </a:r>
            <a:r>
              <a:rPr lang="fr-FR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a, </a:t>
            </a:r>
            <a:r>
              <a:rPr lang="fr-FR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b)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t=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a;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a=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b;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b=t;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23F7DE8-1161-453D-9D04-82E02C920098}"/>
              </a:ext>
            </a:extLst>
          </p:cNvPr>
          <p:cNvGrpSpPr/>
          <p:nvPr/>
        </p:nvGrpSpPr>
        <p:grpSpPr>
          <a:xfrm>
            <a:off x="3375443" y="3195872"/>
            <a:ext cx="5368089" cy="2976327"/>
            <a:chOff x="4183290" y="2102906"/>
            <a:chExt cx="3915598" cy="3684403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2354EFC0-672D-4013-BC98-A8DBF7DBA762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id="{92270055-7CB7-4BDA-B506-3286EFCA9426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8" name="矩形: 圆角 47">
                <a:extLst>
                  <a:ext uri="{FF2B5EF4-FFF2-40B4-BE49-F238E27FC236}">
                    <a16:creationId xmlns:a16="http://schemas.microsoft.com/office/drawing/2014/main" id="{B0FFA171-E51B-45A1-A4FD-99B852AC52DE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任意多边形 93">
                <a:extLst>
                  <a:ext uri="{FF2B5EF4-FFF2-40B4-BE49-F238E27FC236}">
                    <a16:creationId xmlns:a16="http://schemas.microsoft.com/office/drawing/2014/main" id="{5BA907F3-DEA8-4F93-9686-3FE5AB708619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0" name="任意多边形 93">
                <a:extLst>
                  <a:ext uri="{FF2B5EF4-FFF2-40B4-BE49-F238E27FC236}">
                    <a16:creationId xmlns:a16="http://schemas.microsoft.com/office/drawing/2014/main" id="{A6BBBF48-5F23-4C1C-A350-9A14E7765E56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51" name="任意多边形 93">
                <a:extLst>
                  <a:ext uri="{FF2B5EF4-FFF2-40B4-BE49-F238E27FC236}">
                    <a16:creationId xmlns:a16="http://schemas.microsoft.com/office/drawing/2014/main" id="{230220DC-6C35-4DD7-BF8D-170B645947BE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D6939C98-C430-4175-9CFB-2622A328861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D140C66E-7155-488C-AD58-CE94A19D3226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39C6F77-0C50-4A50-95D0-39DBE853E2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052DDA51-29D8-4A5F-9131-50FF3D7B6A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2C8859D-72C5-4A81-A23F-1833C98FE6B4}"/>
              </a:ext>
            </a:extLst>
          </p:cNvPr>
          <p:cNvGrpSpPr/>
          <p:nvPr/>
        </p:nvGrpSpPr>
        <p:grpSpPr>
          <a:xfrm>
            <a:off x="1317751" y="1029721"/>
            <a:ext cx="10036885" cy="1209125"/>
            <a:chOff x="4183290" y="2102906"/>
            <a:chExt cx="3915598" cy="368440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E8B64321-5985-4362-A1CE-7A28A4B972DC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D7E537A1-4BF5-48FB-BBC3-BFA64EF36758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id="{50D8923A-DC9A-4175-ADD6-F6A6A8709F6A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8AAB8BD3-4138-440D-B60D-B4F6E96863E5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0" name="任意多边形 93">
                <a:extLst>
                  <a:ext uri="{FF2B5EF4-FFF2-40B4-BE49-F238E27FC236}">
                    <a16:creationId xmlns:a16="http://schemas.microsoft.com/office/drawing/2014/main" id="{FBAB7D06-DC82-4A06-A4B8-F0CAEF3F5531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52" name="任意多边形 93">
                <a:extLst>
                  <a:ext uri="{FF2B5EF4-FFF2-40B4-BE49-F238E27FC236}">
                    <a16:creationId xmlns:a16="http://schemas.microsoft.com/office/drawing/2014/main" id="{0A015567-7596-443F-A926-0AC781807DCF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0FAF5193-3882-489C-A2B9-FB9852CA7EB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CFF50441-7A68-45F0-8A8A-CE62834CB88B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65355F3-2D57-4A60-8F72-0B7190B46F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29ED713-56BE-4EEC-987C-76FAB54F6D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780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2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3086616" y="1113801"/>
            <a:ext cx="7952072" cy="47736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……	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x=5, y=10;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交换前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,x="&lt;&lt;x&lt;&lt;",y="&lt;&lt;y&lt;&lt;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swap(&amp;x, &amp;y);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交换后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,x="&lt;&lt;x&lt;&lt;",y="&lt;&lt;y&lt;&lt;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F3FB2F8-4543-4912-B1B5-CC1102B9798A}"/>
              </a:ext>
            </a:extLst>
          </p:cNvPr>
          <p:cNvGrpSpPr/>
          <p:nvPr/>
        </p:nvGrpSpPr>
        <p:grpSpPr>
          <a:xfrm rot="10800000" flipH="1">
            <a:off x="1672223" y="1200196"/>
            <a:ext cx="8847553" cy="4600335"/>
            <a:chOff x="894202" y="127079"/>
            <a:chExt cx="13416557" cy="652517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2691DFB-DA80-4BCF-B766-CB48FA0EA3C0}"/>
                </a:ext>
              </a:extLst>
            </p:cNvPr>
            <p:cNvGrpSpPr/>
            <p:nvPr/>
          </p:nvGrpSpPr>
          <p:grpSpPr>
            <a:xfrm>
              <a:off x="894202" y="127079"/>
              <a:ext cx="13416557" cy="6525171"/>
              <a:chOff x="894202" y="127079"/>
              <a:chExt cx="13416557" cy="6525171"/>
            </a:xfrm>
          </p:grpSpPr>
          <p:sp>
            <p:nvSpPr>
              <p:cNvPr id="30" name="任意多边形 3">
                <a:extLst>
                  <a:ext uri="{FF2B5EF4-FFF2-40B4-BE49-F238E27FC236}">
                    <a16:creationId xmlns:a16="http://schemas.microsoft.com/office/drawing/2014/main" id="{DE5FA71D-8238-49C5-8A22-90709E609BDB}"/>
                  </a:ext>
                </a:extLst>
              </p:cNvPr>
              <p:cNvSpPr/>
              <p:nvPr/>
            </p:nvSpPr>
            <p:spPr>
              <a:xfrm>
                <a:off x="894202" y="127079"/>
                <a:ext cx="13416557" cy="652517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2384E134-9ABE-4B99-A0B9-6C3BE958D44D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36" name="平行四边形 35">
                  <a:extLst>
                    <a:ext uri="{FF2B5EF4-FFF2-40B4-BE49-F238E27FC236}">
                      <a16:creationId xmlns:a16="http://schemas.microsoft.com/office/drawing/2014/main" id="{B0004089-67E7-4F1D-B80B-7B67493B1EFE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7" name="平行四边形 36">
                  <a:extLst>
                    <a:ext uri="{FF2B5EF4-FFF2-40B4-BE49-F238E27FC236}">
                      <a16:creationId xmlns:a16="http://schemas.microsoft.com/office/drawing/2014/main" id="{613E34F3-C55A-4165-8428-09F602EF18C6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8" name="平行四边形 37">
                  <a:extLst>
                    <a:ext uri="{FF2B5EF4-FFF2-40B4-BE49-F238E27FC236}">
                      <a16:creationId xmlns:a16="http://schemas.microsoft.com/office/drawing/2014/main" id="{A1CA8BE9-BB76-4959-92CE-0E9896D1216D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52ECA785-D35C-409C-858F-E9795250A121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7" name="平行四边形 26">
              <a:extLst>
                <a:ext uri="{FF2B5EF4-FFF2-40B4-BE49-F238E27FC236}">
                  <a16:creationId xmlns:a16="http://schemas.microsoft.com/office/drawing/2014/main" id="{A6F57D8C-B3AC-4AC7-B1BF-56E89A11643B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58DB17F7-AECB-4F8E-A1ED-880082C81E38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58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494957" y="817075"/>
            <a:ext cx="4376102" cy="1200329"/>
            <a:chOff x="515938" y="1091211"/>
            <a:chExt cx="4376102" cy="1200329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391053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返回引用的函数</a:t>
              </a: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A0DA5F4B-2DCE-48EC-9877-6F4A0D8A053F}"/>
              </a:ext>
            </a:extLst>
          </p:cNvPr>
          <p:cNvGrpSpPr/>
          <p:nvPr/>
        </p:nvGrpSpPr>
        <p:grpSpPr>
          <a:xfrm>
            <a:off x="858199" y="2749226"/>
            <a:ext cx="7077247" cy="539885"/>
            <a:chOff x="-29714" y="1028702"/>
            <a:chExt cx="7077247" cy="539885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DCCD314C-BC53-49A5-ACDF-666A5EB80315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id="{E8CC5BCA-945A-45E3-B90E-695479ED1DC8}"/>
                </a:ext>
              </a:extLst>
            </p:cNvPr>
            <p:cNvSpPr/>
            <p:nvPr/>
          </p:nvSpPr>
          <p:spPr>
            <a:xfrm rot="5400000">
              <a:off x="402610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3F768A46-A43D-4639-BB8A-C5D918453A86}"/>
                </a:ext>
              </a:extLst>
            </p:cNvPr>
            <p:cNvSpPr txBox="1"/>
            <p:nvPr/>
          </p:nvSpPr>
          <p:spPr>
            <a:xfrm>
              <a:off x="-29714" y="106781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453FFA6-BA4A-4DB9-A82E-656100C8B000}"/>
                </a:ext>
              </a:extLst>
            </p:cNvPr>
            <p:cNvSpPr txBox="1"/>
            <p:nvPr/>
          </p:nvSpPr>
          <p:spPr>
            <a:xfrm>
              <a:off x="1648028" y="1046808"/>
              <a:ext cx="53995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返回引用的函数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4A86B94D-696A-4F87-9884-789C8110A79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2884D31D-7F1E-44A6-85E7-89210C45A1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CFA6A341-F2B8-4762-B07D-B816F927B9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ACD1F5F7-31E0-4686-8617-465E0E16546E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07A0D54F-7535-4410-8CD6-1493E0AF22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A79D01F4-1447-47D0-AB16-E7B5E8CE05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id="{EEC9C96F-C093-4CF9-A62B-E15851E35966}"/>
              </a:ext>
            </a:extLst>
          </p:cNvPr>
          <p:cNvSpPr/>
          <p:nvPr/>
        </p:nvSpPr>
        <p:spPr>
          <a:xfrm>
            <a:off x="4123364" y="3719513"/>
            <a:ext cx="4943497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 &lt;iostream&gt;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using namespace std;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array[5]={1, 2, 3, 4, 5};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&amp;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index(int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 array[</a:t>
            </a:r>
            <a:r>
              <a:rPr lang="en-US" altLang="zh-CN" sz="2400" dirty="0" err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B791E1B6-E156-48A2-9420-F05DFDAF1150}"/>
              </a:ext>
            </a:extLst>
          </p:cNvPr>
          <p:cNvGrpSpPr/>
          <p:nvPr/>
        </p:nvGrpSpPr>
        <p:grpSpPr>
          <a:xfrm>
            <a:off x="4098150" y="3503113"/>
            <a:ext cx="5095546" cy="3027441"/>
            <a:chOff x="4188196" y="2127479"/>
            <a:chExt cx="3910692" cy="3650794"/>
          </a:xfrm>
        </p:grpSpPr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9AF95C0D-732B-43F8-A426-0CECE38FC661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9" name="任意多边形 93">
                <a:extLst>
                  <a:ext uri="{FF2B5EF4-FFF2-40B4-BE49-F238E27FC236}">
                    <a16:creationId xmlns:a16="http://schemas.microsoft.com/office/drawing/2014/main" id="{35AAC4F8-6413-40E4-B50E-A66D908BF5D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0" name="矩形: 圆角 59">
                <a:extLst>
                  <a:ext uri="{FF2B5EF4-FFF2-40B4-BE49-F238E27FC236}">
                    <a16:creationId xmlns:a16="http://schemas.microsoft.com/office/drawing/2014/main" id="{370AA862-DB9C-4EBD-A9E6-AC7A888B0B5C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任意多边形 93">
                <a:extLst>
                  <a:ext uri="{FF2B5EF4-FFF2-40B4-BE49-F238E27FC236}">
                    <a16:creationId xmlns:a16="http://schemas.microsoft.com/office/drawing/2014/main" id="{FB0A8CE3-CC38-4F60-B624-CC90031C04AB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2" name="任意多边形 93">
                <a:extLst>
                  <a:ext uri="{FF2B5EF4-FFF2-40B4-BE49-F238E27FC236}">
                    <a16:creationId xmlns:a16="http://schemas.microsoft.com/office/drawing/2014/main" id="{59C79EBB-E1B4-428A-BAA0-E45CD09662C2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3" name="任意多边形 93">
                <a:extLst>
                  <a:ext uri="{FF2B5EF4-FFF2-40B4-BE49-F238E27FC236}">
                    <a16:creationId xmlns:a16="http://schemas.microsoft.com/office/drawing/2014/main" id="{3433D914-0BAA-4494-8D9A-C90ED4A9D34D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B29D041D-BFA5-4124-BBBC-CFAB533C0835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09B8A9AB-A801-4A04-AA64-9466BD090E84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>
                <a:ext uri="{FF2B5EF4-FFF2-40B4-BE49-F238E27FC236}">
                  <a16:creationId xmlns:a16="http://schemas.microsoft.com/office/drawing/2014/main" id="{7FC66355-7F5A-4F35-9A69-A6DF199C17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>
                <a:ext uri="{FF2B5EF4-FFF2-40B4-BE49-F238E27FC236}">
                  <a16:creationId xmlns:a16="http://schemas.microsoft.com/office/drawing/2014/main" id="{003DAADD-5E03-4547-9BF9-47587A36A4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矩形 77">
            <a:extLst>
              <a:ext uri="{FF2B5EF4-FFF2-40B4-BE49-F238E27FC236}">
                <a16:creationId xmlns:a16="http://schemas.microsoft.com/office/drawing/2014/main" id="{A73F89CE-C010-4BBC-899F-BCE74FE13722}"/>
              </a:ext>
            </a:extLst>
          </p:cNvPr>
          <p:cNvSpPr/>
          <p:nvPr/>
        </p:nvSpPr>
        <p:spPr>
          <a:xfrm>
            <a:off x="2127943" y="1356284"/>
            <a:ext cx="8181008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返回引用的函数是指函数的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返回值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后面的变量的引用。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返回引用的函数调用可以作为赋值语句的左值（变量）</a:t>
            </a:r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9" name="组合 78">
            <a:extLst>
              <a:ext uri="{FF2B5EF4-FFF2-40B4-BE49-F238E27FC236}">
                <a16:creationId xmlns:a16="http://schemas.microsoft.com/office/drawing/2014/main" id="{A43BDDD2-66A5-4A06-9BB2-CEDDB406F047}"/>
              </a:ext>
            </a:extLst>
          </p:cNvPr>
          <p:cNvGrpSpPr/>
          <p:nvPr/>
        </p:nvGrpSpPr>
        <p:grpSpPr>
          <a:xfrm>
            <a:off x="1799951" y="1328290"/>
            <a:ext cx="8725929" cy="1209125"/>
            <a:chOff x="4183290" y="2102906"/>
            <a:chExt cx="3915598" cy="3684403"/>
          </a:xfrm>
        </p:grpSpPr>
        <p:grpSp>
          <p:nvGrpSpPr>
            <p:cNvPr id="80" name="组合 79">
              <a:extLst>
                <a:ext uri="{FF2B5EF4-FFF2-40B4-BE49-F238E27FC236}">
                  <a16:creationId xmlns:a16="http://schemas.microsoft.com/office/drawing/2014/main" id="{ED47934D-B301-453C-8A69-44362D0C3258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85" name="任意多边形 93">
                <a:extLst>
                  <a:ext uri="{FF2B5EF4-FFF2-40B4-BE49-F238E27FC236}">
                    <a16:creationId xmlns:a16="http://schemas.microsoft.com/office/drawing/2014/main" id="{EE293AD2-4257-41CF-BD1C-FE50E29DAB56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86" name="矩形: 圆角 85">
                <a:extLst>
                  <a:ext uri="{FF2B5EF4-FFF2-40B4-BE49-F238E27FC236}">
                    <a16:creationId xmlns:a16="http://schemas.microsoft.com/office/drawing/2014/main" id="{B0D4F072-F547-4E8D-9266-638C45CD9324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7" name="任意多边形 93">
                <a:extLst>
                  <a:ext uri="{FF2B5EF4-FFF2-40B4-BE49-F238E27FC236}">
                    <a16:creationId xmlns:a16="http://schemas.microsoft.com/office/drawing/2014/main" id="{F60D3BB7-9ED3-40D9-86AC-EBD965F0ABA1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88" name="任意多边形 93">
                <a:extLst>
                  <a:ext uri="{FF2B5EF4-FFF2-40B4-BE49-F238E27FC236}">
                    <a16:creationId xmlns:a16="http://schemas.microsoft.com/office/drawing/2014/main" id="{2856FA05-6875-4607-97D5-B38844E2C915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89" name="任意多边形 93">
                <a:extLst>
                  <a:ext uri="{FF2B5EF4-FFF2-40B4-BE49-F238E27FC236}">
                    <a16:creationId xmlns:a16="http://schemas.microsoft.com/office/drawing/2014/main" id="{908CB5D0-35A5-41BA-952B-002B63D53C39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162E9248-88F2-47C5-93D9-D2F9FCC04FBF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>
              <a:extLst>
                <a:ext uri="{FF2B5EF4-FFF2-40B4-BE49-F238E27FC236}">
                  <a16:creationId xmlns:a16="http://schemas.microsoft.com/office/drawing/2014/main" id="{0FB48BA3-C645-47C8-8A84-DE73A3C90759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FF26DEC2-B721-4247-8429-6CC588A28A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>
              <a:extLst>
                <a:ext uri="{FF2B5EF4-FFF2-40B4-BE49-F238E27FC236}">
                  <a16:creationId xmlns:a16="http://schemas.microsoft.com/office/drawing/2014/main" id="{24FB9D47-188D-4F82-8874-34DE47C527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361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7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350CAFE0-8B4F-4A01-ADCF-AB128B880D5A}"/>
              </a:ext>
            </a:extLst>
          </p:cNvPr>
          <p:cNvSpPr/>
          <p:nvPr/>
        </p:nvSpPr>
        <p:spPr>
          <a:xfrm>
            <a:off x="2967391" y="1530859"/>
            <a:ext cx="7952072" cy="4431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赋值前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,array[3]= " &lt;&lt; array[3] &lt;&lt;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index(3) =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15;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赋值后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,array[3]= " &lt;&lt; array[3] 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return 0;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A7FDAB3-BAEE-42CF-BD44-EF0E6C149BFA}"/>
              </a:ext>
            </a:extLst>
          </p:cNvPr>
          <p:cNvGrpSpPr/>
          <p:nvPr/>
        </p:nvGrpSpPr>
        <p:grpSpPr>
          <a:xfrm>
            <a:off x="2365096" y="1384088"/>
            <a:ext cx="8289652" cy="4358344"/>
            <a:chOff x="4183290" y="2102906"/>
            <a:chExt cx="3915598" cy="3684403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60B14500-2595-4623-AAFA-95786D4BF96D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CF0C738C-0663-40B2-9B25-7FEC62F5881A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4" name="矩形: 圆角 43">
                <a:extLst>
                  <a:ext uri="{FF2B5EF4-FFF2-40B4-BE49-F238E27FC236}">
                    <a16:creationId xmlns:a16="http://schemas.microsoft.com/office/drawing/2014/main" id="{28B4CBDB-009A-4A00-9C4D-08A030B83106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93">
                <a:extLst>
                  <a:ext uri="{FF2B5EF4-FFF2-40B4-BE49-F238E27FC236}">
                    <a16:creationId xmlns:a16="http://schemas.microsoft.com/office/drawing/2014/main" id="{A78B301A-5A0E-4BCE-9BE0-747707064B35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id="{59982AB9-3FBA-4CAD-9041-0D8AAF676365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id="{24B39978-9FFB-4978-A4AB-11C6938B349E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D60EEBF8-1C6A-42BD-8B5B-1B026020E11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6CD09398-D209-4F24-8647-F37CACE9CD9E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9CEBC46E-DC47-4D5E-A601-B23D0FD265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819C7D54-5D33-4F1C-961D-611E69590B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7322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699673" y="923187"/>
            <a:ext cx="87926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引用就是别名，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变量的引用就是变量的别名，对引用的操作就是对所引用变量的操作。</a:t>
            </a:r>
          </a:p>
        </p:txBody>
      </p:sp>
      <p:pic>
        <p:nvPicPr>
          <p:cNvPr id="27" name="图形 26">
            <a:extLst>
              <a:ext uri="{FF2B5EF4-FFF2-40B4-BE49-F238E27FC236}">
                <a16:creationId xmlns:a16="http://schemas.microsoft.com/office/drawing/2014/main" id="{76376B6D-2617-4050-A5ED-58A486F043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16009" y="2834204"/>
            <a:ext cx="5852160" cy="2700316"/>
          </a:xfrm>
          <a:prstGeom prst="rect">
            <a:avLst/>
          </a:prstGeom>
        </p:spPr>
      </p:pic>
      <p:sp>
        <p:nvSpPr>
          <p:cNvPr id="28" name="Rectangle 3">
            <a:extLst>
              <a:ext uri="{FF2B5EF4-FFF2-40B4-BE49-F238E27FC236}">
                <a16:creationId xmlns:a16="http://schemas.microsoft.com/office/drawing/2014/main" id="{5DF094D2-6BE5-4116-8F53-5477C2719307}"/>
              </a:ext>
            </a:extLst>
          </p:cNvPr>
          <p:cNvSpPr txBox="1">
            <a:spLocks noChangeArrowheads="1"/>
          </p:cNvSpPr>
          <p:nvPr/>
        </p:nvSpPr>
        <p:spPr>
          <a:xfrm>
            <a:off x="943268" y="3455100"/>
            <a:ext cx="5336167" cy="12685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引用的声明形式为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: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&gt; &amp;&lt;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引用名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&gt;=&lt;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变量名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&gt;;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965838C-B307-4C84-9E82-AE29C24E6FF2}"/>
              </a:ext>
            </a:extLst>
          </p:cNvPr>
          <p:cNvGrpSpPr/>
          <p:nvPr/>
        </p:nvGrpSpPr>
        <p:grpSpPr>
          <a:xfrm>
            <a:off x="7359536" y="2760675"/>
            <a:ext cx="3662482" cy="3446457"/>
            <a:chOff x="7061161" y="2779925"/>
            <a:chExt cx="3662482" cy="3446457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D388524E-BA70-4DFA-AD2C-B33EAEC17ACC}"/>
                </a:ext>
              </a:extLst>
            </p:cNvPr>
            <p:cNvSpPr/>
            <p:nvPr/>
          </p:nvSpPr>
          <p:spPr>
            <a:xfrm>
              <a:off x="7061161" y="3253260"/>
              <a:ext cx="3662482" cy="29731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24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&amp;</a:t>
              </a:r>
              <a:r>
                <a: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是引用运算符，作用于引用名，表示紧随其后的是一个引用。</a:t>
              </a:r>
              <a:endPara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建立引用时，必须用已知变量名为其初始化，表示该引用就是该变量的别名。</a:t>
              </a:r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FA8C25A-2F2A-4393-A0AE-A2616F889304}"/>
                </a:ext>
              </a:extLst>
            </p:cNvPr>
            <p:cNvSpPr txBox="1"/>
            <p:nvPr/>
          </p:nvSpPr>
          <p:spPr>
            <a:xfrm>
              <a:off x="7085730" y="2779925"/>
              <a:ext cx="14938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提示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0073D58-9A40-4337-93D6-60E1A2DABFEB}"/>
              </a:ext>
            </a:extLst>
          </p:cNvPr>
          <p:cNvGrpSpPr/>
          <p:nvPr/>
        </p:nvGrpSpPr>
        <p:grpSpPr>
          <a:xfrm>
            <a:off x="1373277" y="880506"/>
            <a:ext cx="9290876" cy="1355715"/>
            <a:chOff x="4188196" y="2127479"/>
            <a:chExt cx="3910692" cy="3650794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6AC467B-EDEF-478B-BD20-84AEF527D575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16" name="任意多边形 93">
                <a:extLst>
                  <a:ext uri="{FF2B5EF4-FFF2-40B4-BE49-F238E27FC236}">
                    <a16:creationId xmlns:a16="http://schemas.microsoft.com/office/drawing/2014/main" id="{97C0722A-2484-4E74-A900-845BF2A05109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0A210C7C-2ADD-415E-8962-D1A07D7ABEDC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任意多边形 93">
                <a:extLst>
                  <a:ext uri="{FF2B5EF4-FFF2-40B4-BE49-F238E27FC236}">
                    <a16:creationId xmlns:a16="http://schemas.microsoft.com/office/drawing/2014/main" id="{EEE268A3-D826-4BC9-BE95-EE5371069CA6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19" name="任意多边形 93">
                <a:extLst>
                  <a:ext uri="{FF2B5EF4-FFF2-40B4-BE49-F238E27FC236}">
                    <a16:creationId xmlns:a16="http://schemas.microsoft.com/office/drawing/2014/main" id="{33114E63-D957-4BBB-B8CA-61068D6BDC3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0" name="任意多边形 93">
                <a:extLst>
                  <a:ext uri="{FF2B5EF4-FFF2-40B4-BE49-F238E27FC236}">
                    <a16:creationId xmlns:a16="http://schemas.microsoft.com/office/drawing/2014/main" id="{182D0887-6290-44AE-A5BD-2E387CBA63A9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365EACBB-15DB-4EDD-85EC-F0FFCDBE414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FCF37B21-27A6-4C5D-944B-1C74C3DE5B16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E2D526D8-8D18-45ED-A74D-0839C9A8C17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2845810D-DB3F-41E2-AF5E-24A495F695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28964986-059A-40DB-A961-BB7D366B9B46}"/>
              </a:ext>
            </a:extLst>
          </p:cNvPr>
          <p:cNvGrpSpPr/>
          <p:nvPr/>
        </p:nvGrpSpPr>
        <p:grpSpPr>
          <a:xfrm>
            <a:off x="6945244" y="2563042"/>
            <a:ext cx="4316314" cy="3762946"/>
            <a:chOff x="4188196" y="2127479"/>
            <a:chExt cx="3910692" cy="3650794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A76F52C-CDFB-4B43-AFA1-2B206565EBD3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1" name="任意多边形 93">
                <a:extLst>
                  <a:ext uri="{FF2B5EF4-FFF2-40B4-BE49-F238E27FC236}">
                    <a16:creationId xmlns:a16="http://schemas.microsoft.com/office/drawing/2014/main" id="{6F4C864E-747D-46EC-8178-989C4FD49BE1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2" name="矩形: 圆角 31">
                <a:extLst>
                  <a:ext uri="{FF2B5EF4-FFF2-40B4-BE49-F238E27FC236}">
                    <a16:creationId xmlns:a16="http://schemas.microsoft.com/office/drawing/2014/main" id="{E607758C-8551-4A8C-9D47-22ED228F7A3D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DCD95E6A-C284-4698-9146-AC8F09B1D8B9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id="{CD7B8690-B9FF-4255-8C9F-25B0A238CC65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5" name="任意多边形 93">
                <a:extLst>
                  <a:ext uri="{FF2B5EF4-FFF2-40B4-BE49-F238E27FC236}">
                    <a16:creationId xmlns:a16="http://schemas.microsoft.com/office/drawing/2014/main" id="{A256E7E7-AEED-4B42-8B33-FF3258373521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C20CFF2C-AD63-43F9-B2AB-4F2696F926A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B62D32E0-DFC4-4436-8A51-3ECF30CE2F7F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58ABB219-3ABF-4C56-97FA-E24848FEBCB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1CE95ABF-1245-4D8D-8D24-A078DFABCE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867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350CAFE0-8B4F-4A01-ADCF-AB128B880D5A}"/>
              </a:ext>
            </a:extLst>
          </p:cNvPr>
          <p:cNvSpPr/>
          <p:nvPr/>
        </p:nvSpPr>
        <p:spPr>
          <a:xfrm>
            <a:off x="3256299" y="2561031"/>
            <a:ext cx="569535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例如，要同时定义两个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型引用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r2: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a,b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&amp;r1=a, &amp;r2=b;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A7FDAB3-BAEE-42CF-BD44-EF0E6C149BFA}"/>
              </a:ext>
            </a:extLst>
          </p:cNvPr>
          <p:cNvGrpSpPr/>
          <p:nvPr/>
        </p:nvGrpSpPr>
        <p:grpSpPr>
          <a:xfrm>
            <a:off x="2749632" y="2084338"/>
            <a:ext cx="6895670" cy="2898090"/>
            <a:chOff x="4183290" y="2102906"/>
            <a:chExt cx="3915598" cy="3684403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60B14500-2595-4623-AAFA-95786D4BF96D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CF0C738C-0663-40B2-9B25-7FEC62F5881A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4" name="矩形: 圆角 43">
                <a:extLst>
                  <a:ext uri="{FF2B5EF4-FFF2-40B4-BE49-F238E27FC236}">
                    <a16:creationId xmlns:a16="http://schemas.microsoft.com/office/drawing/2014/main" id="{28B4CBDB-009A-4A00-9C4D-08A030B83106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93">
                <a:extLst>
                  <a:ext uri="{FF2B5EF4-FFF2-40B4-BE49-F238E27FC236}">
                    <a16:creationId xmlns:a16="http://schemas.microsoft.com/office/drawing/2014/main" id="{A78B301A-5A0E-4BCE-9BE0-747707064B35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id="{59982AB9-3FBA-4CAD-9041-0D8AAF676365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id="{24B39978-9FFB-4978-A4AB-11C6938B349E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D60EEBF8-1C6A-42BD-8B5B-1B026020E11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6CD09398-D209-4F24-8647-F37CACE9CD9E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9CEBC46E-DC47-4D5E-A601-B23D0FD265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819C7D54-5D33-4F1C-961D-611E69590B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3726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13791" y="1233754"/>
            <a:ext cx="4740966" cy="4735725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1580321" y="1866138"/>
            <a:ext cx="3578087" cy="36602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一个引用所引用的对象初始化后就不能修改。另外，引用就是一个别名，声明引用不会再为其分配内存空间，而是与所引用对象对应同一片内存空间。因此，对引用的操作与对所引用对象的操作效果完全一样。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84788ED0-3AC4-4DEC-B310-A1A0F2BEC976}"/>
              </a:ext>
            </a:extLst>
          </p:cNvPr>
          <p:cNvGrpSpPr/>
          <p:nvPr/>
        </p:nvGrpSpPr>
        <p:grpSpPr>
          <a:xfrm>
            <a:off x="5915742" y="1474505"/>
            <a:ext cx="1388304" cy="539885"/>
            <a:chOff x="8008" y="1028702"/>
            <a:chExt cx="1388304" cy="539885"/>
          </a:xfrm>
        </p:grpSpPr>
        <p:sp>
          <p:nvSpPr>
            <p:cNvPr id="25" name="流程图: 手动输入 24">
              <a:extLst>
                <a:ext uri="{FF2B5EF4-FFF2-40B4-BE49-F238E27FC236}">
                  <a16:creationId xmlns:a16="http://schemas.microsoft.com/office/drawing/2014/main" id="{2C1158F7-C68D-4CCD-909E-0B040CCA0DFF}"/>
                </a:ext>
              </a:extLst>
            </p:cNvPr>
            <p:cNvSpPr/>
            <p:nvPr/>
          </p:nvSpPr>
          <p:spPr>
            <a:xfrm rot="5400000">
              <a:off x="393984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838DF775-E71A-4D55-BF6D-69F9A0B8D982}"/>
                </a:ext>
              </a:extLst>
            </p:cNvPr>
            <p:cNvSpPr txBox="1"/>
            <p:nvPr/>
          </p:nvSpPr>
          <p:spPr>
            <a:xfrm>
              <a:off x="208548" y="106781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883826A3-3D91-44C8-8DCF-ED97F97DA3EB}"/>
              </a:ext>
            </a:extLst>
          </p:cNvPr>
          <p:cNvSpPr/>
          <p:nvPr/>
        </p:nvSpPr>
        <p:spPr>
          <a:xfrm>
            <a:off x="7282209" y="2777088"/>
            <a:ext cx="2494838" cy="19328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pt-BR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a=5, b=10;</a:t>
            </a:r>
          </a:p>
          <a:p>
            <a:pPr>
              <a:lnSpc>
                <a:spcPct val="130000"/>
              </a:lnSpc>
            </a:pPr>
            <a:r>
              <a:rPr lang="pt-BR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&amp;r=a;</a:t>
            </a:r>
          </a:p>
          <a:p>
            <a:pPr>
              <a:lnSpc>
                <a:spcPct val="130000"/>
              </a:lnSpc>
            </a:pPr>
            <a:r>
              <a:rPr lang="pt-BR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r=b;</a:t>
            </a:r>
            <a:endParaRPr lang="zh-CN" altLang="en-US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3BDD943-B89B-46CB-8A93-5AE3121CB22F}"/>
              </a:ext>
            </a:extLst>
          </p:cNvPr>
          <p:cNvGrpSpPr/>
          <p:nvPr/>
        </p:nvGrpSpPr>
        <p:grpSpPr>
          <a:xfrm>
            <a:off x="7020426" y="2174942"/>
            <a:ext cx="3181073" cy="3003316"/>
            <a:chOff x="4188196" y="2127479"/>
            <a:chExt cx="3910692" cy="3650794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209DD471-0031-43C5-81C2-98D07F3439CF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15" name="任意多边形 93">
                <a:extLst>
                  <a:ext uri="{FF2B5EF4-FFF2-40B4-BE49-F238E27FC236}">
                    <a16:creationId xmlns:a16="http://schemas.microsoft.com/office/drawing/2014/main" id="{5058FD4E-79D7-4A10-AC6B-3073CE48D443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4BA90A09-D21B-45A1-AB5B-C48DDA27972F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任意多边形 93">
                <a:extLst>
                  <a:ext uri="{FF2B5EF4-FFF2-40B4-BE49-F238E27FC236}">
                    <a16:creationId xmlns:a16="http://schemas.microsoft.com/office/drawing/2014/main" id="{3366AF9D-4FF3-41C7-9DA7-440106657A83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18" name="任意多边形 93">
                <a:extLst>
                  <a:ext uri="{FF2B5EF4-FFF2-40B4-BE49-F238E27FC236}">
                    <a16:creationId xmlns:a16="http://schemas.microsoft.com/office/drawing/2014/main" id="{DD9E9BD2-2E91-47A4-A683-D4D1C71D931F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19" name="任意多边形 93">
                <a:extLst>
                  <a:ext uri="{FF2B5EF4-FFF2-40B4-BE49-F238E27FC236}">
                    <a16:creationId xmlns:a16="http://schemas.microsoft.com/office/drawing/2014/main" id="{3C440838-C7DF-41FE-B04C-9C6241F9EF51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68B697A-306B-42D5-819E-90C50FC90E7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5C371C89-28D7-4C53-A8F9-F1C1385B542B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14C43D0-0D48-4584-B5F2-12FE46F766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C365AAC5-1CE7-4D2A-9A35-3DC4957147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1961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EEC9C96F-C093-4CF9-A62B-E15851E35966}"/>
              </a:ext>
            </a:extLst>
          </p:cNvPr>
          <p:cNvSpPr/>
          <p:nvPr/>
        </p:nvSpPr>
        <p:spPr>
          <a:xfrm>
            <a:off x="2740469" y="1505802"/>
            <a:ext cx="7439374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也可以为指针变量声明引用，其声明形式为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 *&amp;&lt;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引用名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&gt;=&lt;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指针变量名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&gt;;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2CA51BB2-5BF1-4587-BC2D-E29E3F7482BF}"/>
              </a:ext>
            </a:extLst>
          </p:cNvPr>
          <p:cNvGrpSpPr/>
          <p:nvPr/>
        </p:nvGrpSpPr>
        <p:grpSpPr>
          <a:xfrm rot="10800000" flipH="1">
            <a:off x="2265282" y="3550189"/>
            <a:ext cx="7771291" cy="2244889"/>
            <a:chOff x="1453762" y="1416017"/>
            <a:chExt cx="11320516" cy="3389370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41ED6B41-65F7-4C69-8E32-B2A71F1350C3}"/>
                </a:ext>
              </a:extLst>
            </p:cNvPr>
            <p:cNvGrpSpPr/>
            <p:nvPr/>
          </p:nvGrpSpPr>
          <p:grpSpPr>
            <a:xfrm>
              <a:off x="1453762" y="1416017"/>
              <a:ext cx="11320516" cy="3389370"/>
              <a:chOff x="1453762" y="1416017"/>
              <a:chExt cx="11320516" cy="3389370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65E628D6-8256-4B7D-8621-539D44355670}"/>
                  </a:ext>
                </a:extLst>
              </p:cNvPr>
              <p:cNvSpPr/>
              <p:nvPr/>
            </p:nvSpPr>
            <p:spPr>
              <a:xfrm>
                <a:off x="1453762" y="1416017"/>
                <a:ext cx="11320516" cy="3389370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5F3431B7-242A-49A3-8793-AAAC20040503}"/>
                  </a:ext>
                </a:extLst>
              </p:cNvPr>
              <p:cNvGrpSpPr/>
              <p:nvPr/>
            </p:nvGrpSpPr>
            <p:grpSpPr>
              <a:xfrm flipH="1">
                <a:off x="9943496" y="1536603"/>
                <a:ext cx="1573225" cy="303301"/>
                <a:chOff x="7302419" y="1535916"/>
                <a:chExt cx="1547298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0C0BD4AF-F9D3-4841-8D07-24CF1DBF4DE0}"/>
                    </a:ext>
                  </a:extLst>
                </p:cNvPr>
                <p:cNvSpPr/>
                <p:nvPr/>
              </p:nvSpPr>
              <p:spPr>
                <a:xfrm>
                  <a:off x="8258809" y="1535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19EA9A4A-B3E1-4FAB-98D9-6C863D8D29FE}"/>
                    </a:ext>
                  </a:extLst>
                </p:cNvPr>
                <p:cNvSpPr/>
                <p:nvPr/>
              </p:nvSpPr>
              <p:spPr>
                <a:xfrm>
                  <a:off x="7787300" y="1535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F06C7D1F-D285-4690-BC93-D07259156443}"/>
                    </a:ext>
                  </a:extLst>
                </p:cNvPr>
                <p:cNvSpPr/>
                <p:nvPr/>
              </p:nvSpPr>
              <p:spPr>
                <a:xfrm>
                  <a:off x="7302419" y="1535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BDBA54F2-316C-46A6-881D-32D990149872}"/>
                </a:ext>
              </a:extLst>
            </p:cNvPr>
            <p:cNvSpPr/>
            <p:nvPr/>
          </p:nvSpPr>
          <p:spPr>
            <a:xfrm>
              <a:off x="2026460" y="1564893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E0E16303-0E48-4E9B-B448-3DD88F33A49C}"/>
                </a:ext>
              </a:extLst>
            </p:cNvPr>
            <p:cNvSpPr/>
            <p:nvPr/>
          </p:nvSpPr>
          <p:spPr>
            <a:xfrm>
              <a:off x="2511348" y="1564893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095F5802-9EE7-4617-BA56-694C3E8BC296}"/>
                </a:ext>
              </a:extLst>
            </p:cNvPr>
            <p:cNvSpPr/>
            <p:nvPr/>
          </p:nvSpPr>
          <p:spPr>
            <a:xfrm>
              <a:off x="2982837" y="1564893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1CDBFD9F-B2D8-4335-9D0D-5C9DFAEA1968}"/>
              </a:ext>
            </a:extLst>
          </p:cNvPr>
          <p:cNvSpPr/>
          <p:nvPr/>
        </p:nvSpPr>
        <p:spPr>
          <a:xfrm>
            <a:off x="2740469" y="3396437"/>
            <a:ext cx="750973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Clr>
                <a:schemeClr val="accent2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在实际应用时，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引用主要是用在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中：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函数的形参声明为引用</a:t>
            </a:r>
          </a:p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函数的返回类型为引用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AD4E38F-3716-4B8A-80AF-EDD1937167B8}"/>
              </a:ext>
            </a:extLst>
          </p:cNvPr>
          <p:cNvGrpSpPr/>
          <p:nvPr/>
        </p:nvGrpSpPr>
        <p:grpSpPr>
          <a:xfrm>
            <a:off x="1699591" y="1371481"/>
            <a:ext cx="8330652" cy="1566070"/>
            <a:chOff x="4183290" y="2102906"/>
            <a:chExt cx="3915598" cy="3684403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6694C46-93C7-4D85-B012-2B65DF525C84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id="{F8219264-D55D-4EBA-9C73-F1D13B5ECD8D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5" name="矩形: 圆角 34">
                <a:extLst>
                  <a:ext uri="{FF2B5EF4-FFF2-40B4-BE49-F238E27FC236}">
                    <a16:creationId xmlns:a16="http://schemas.microsoft.com/office/drawing/2014/main" id="{4F7F6E84-CCA9-431D-B35D-AB1D84420203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任意多边形 93">
                <a:extLst>
                  <a:ext uri="{FF2B5EF4-FFF2-40B4-BE49-F238E27FC236}">
                    <a16:creationId xmlns:a16="http://schemas.microsoft.com/office/drawing/2014/main" id="{9D6F0AAB-23E9-40FF-A5EE-7AF2CB598AFE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01FC0E37-4DF5-46EF-B6C7-85C357C8E0D7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8" name="任意多边形 93">
                <a:extLst>
                  <a:ext uri="{FF2B5EF4-FFF2-40B4-BE49-F238E27FC236}">
                    <a16:creationId xmlns:a16="http://schemas.microsoft.com/office/drawing/2014/main" id="{23E97A4B-9F95-4E0C-BE48-F6837188F9E1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2E65E4DB-A76B-42CB-BB0D-2803A5AFDCA2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1106A789-35A6-4C3B-9FFE-6E4EDABAFCD7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46B6A50A-AD22-4044-B007-61B1B6D89D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14B69692-6EC4-42C2-9680-E1CE24F234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95287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9842419-62B5-47D9-9ACF-1D6FEA9063F0}"/>
              </a:ext>
            </a:extLst>
          </p:cNvPr>
          <p:cNvGrpSpPr/>
          <p:nvPr/>
        </p:nvGrpSpPr>
        <p:grpSpPr>
          <a:xfrm>
            <a:off x="623888" y="1086655"/>
            <a:ext cx="6707440" cy="539885"/>
            <a:chOff x="782220" y="1008582"/>
            <a:chExt cx="6707440" cy="539885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5F8A85C-E83C-4D78-9806-07B834909FE2}"/>
                </a:ext>
              </a:extLst>
            </p:cNvPr>
            <p:cNvSpPr/>
            <p:nvPr/>
          </p:nvSpPr>
          <p:spPr>
            <a:xfrm>
              <a:off x="1866094" y="1070043"/>
              <a:ext cx="4417974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图: 手动输入 16">
              <a:extLst>
                <a:ext uri="{FF2B5EF4-FFF2-40B4-BE49-F238E27FC236}">
                  <a16:creationId xmlns:a16="http://schemas.microsoft.com/office/drawing/2014/main" id="{E48CFF89-700A-409F-AC56-02E5732FA5DF}"/>
                </a:ext>
              </a:extLst>
            </p:cNvPr>
            <p:cNvSpPr/>
            <p:nvPr/>
          </p:nvSpPr>
          <p:spPr>
            <a:xfrm rot="5400000">
              <a:off x="1214544" y="62260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1A82E33-3E21-4509-9215-CD98366F7803}"/>
                </a:ext>
              </a:extLst>
            </p:cNvPr>
            <p:cNvSpPr txBox="1"/>
            <p:nvPr/>
          </p:nvSpPr>
          <p:spPr>
            <a:xfrm>
              <a:off x="782220" y="104769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666E233-DA09-472B-B429-BC2898E13DE7}"/>
                </a:ext>
              </a:extLst>
            </p:cNvPr>
            <p:cNvSpPr txBox="1"/>
            <p:nvPr/>
          </p:nvSpPr>
          <p:spPr>
            <a:xfrm>
              <a:off x="2378473" y="1041429"/>
              <a:ext cx="51111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函数参数的传值调用</a:t>
              </a: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21AC545A-1DA5-41DC-8836-C6FF53647E3E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9F35F8DE-F9F2-44FA-85CC-EAB8896E58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0113144-9B25-4195-9367-49D4AE5A3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8345F42-BE3D-4064-BCA0-9847121FDF32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054DE574-27F7-4AE5-AF70-2DF616378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F4E22809-90D8-4E48-A426-71BB90D5DE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4334492" y="2112890"/>
            <a:ext cx="326206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swap(int a, int b)</a:t>
            </a:r>
          </a:p>
          <a:p>
            <a:pPr>
              <a:lnSpc>
                <a:spcPct val="150000"/>
              </a:lnSpc>
            </a:pP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t=a;</a:t>
            </a:r>
          </a:p>
          <a:p>
            <a:pPr>
              <a:lnSpc>
                <a:spcPct val="150000"/>
              </a:lnSpc>
            </a:pP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a=b;</a:t>
            </a:r>
          </a:p>
          <a:p>
            <a:pPr>
              <a:lnSpc>
                <a:spcPct val="150000"/>
              </a:lnSpc>
            </a:pP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b=t;</a:t>
            </a:r>
          </a:p>
          <a:p>
            <a:pPr>
              <a:lnSpc>
                <a:spcPct val="150000"/>
              </a:lnSpc>
            </a:pPr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05745552-5CAE-4EDB-9253-BB5163713FB4}"/>
              </a:ext>
            </a:extLst>
          </p:cNvPr>
          <p:cNvGrpSpPr/>
          <p:nvPr/>
        </p:nvGrpSpPr>
        <p:grpSpPr>
          <a:xfrm>
            <a:off x="3984453" y="1987870"/>
            <a:ext cx="4150069" cy="3522170"/>
            <a:chOff x="4183290" y="2102906"/>
            <a:chExt cx="3915598" cy="368440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5257BA59-6352-4AD8-9A85-0B220EC2A12E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F3DAE4C8-B162-4D8C-8055-8AD3C0F05152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4" name="矩形: 圆角 43">
                <a:extLst>
                  <a:ext uri="{FF2B5EF4-FFF2-40B4-BE49-F238E27FC236}">
                    <a16:creationId xmlns:a16="http://schemas.microsoft.com/office/drawing/2014/main" id="{08B940DA-7906-4653-9DCD-023540EB300E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93">
                <a:extLst>
                  <a:ext uri="{FF2B5EF4-FFF2-40B4-BE49-F238E27FC236}">
                    <a16:creationId xmlns:a16="http://schemas.microsoft.com/office/drawing/2014/main" id="{CA9C4C2E-AE3D-4566-8456-E3FBE5CAB681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id="{137A0DB7-9799-4D7D-BAEC-04801915107C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id="{8D363E4A-E0C9-4CDD-80A5-8BB7BDA7C5B4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39EC4D8D-E626-4C49-907E-DD5A21D259E7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B104A063-0C66-41A3-8A31-8544879E6C54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648DA7E5-CD38-4142-A3E0-C91C41CFEE0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D19C904F-1936-4073-82B6-B42658950C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516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2301320" y="1263377"/>
            <a:ext cx="795207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main()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	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int x=5, y=10;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交换前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,x="&lt;&lt;x&lt;&lt;",y="&lt;&lt;y&lt;&lt;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swap(x, y);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交换后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,x="&lt;&lt;x&lt;&lt;",y="&lt;&lt;y&lt;&lt;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return 0;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F3FB2F8-4543-4912-B1B5-CC1102B9798A}"/>
              </a:ext>
            </a:extLst>
          </p:cNvPr>
          <p:cNvGrpSpPr/>
          <p:nvPr/>
        </p:nvGrpSpPr>
        <p:grpSpPr>
          <a:xfrm rot="10800000" flipH="1">
            <a:off x="2020824" y="1234438"/>
            <a:ext cx="8513064" cy="4700017"/>
            <a:chOff x="894202" y="127079"/>
            <a:chExt cx="13416557" cy="652517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2691DFB-DA80-4BCF-B766-CB48FA0EA3C0}"/>
                </a:ext>
              </a:extLst>
            </p:cNvPr>
            <p:cNvGrpSpPr/>
            <p:nvPr/>
          </p:nvGrpSpPr>
          <p:grpSpPr>
            <a:xfrm>
              <a:off x="894202" y="127079"/>
              <a:ext cx="13416557" cy="6525171"/>
              <a:chOff x="894202" y="127079"/>
              <a:chExt cx="13416557" cy="6525171"/>
            </a:xfrm>
          </p:grpSpPr>
          <p:sp>
            <p:nvSpPr>
              <p:cNvPr id="30" name="任意多边形 3">
                <a:extLst>
                  <a:ext uri="{FF2B5EF4-FFF2-40B4-BE49-F238E27FC236}">
                    <a16:creationId xmlns:a16="http://schemas.microsoft.com/office/drawing/2014/main" id="{DE5FA71D-8238-49C5-8A22-90709E609BDB}"/>
                  </a:ext>
                </a:extLst>
              </p:cNvPr>
              <p:cNvSpPr/>
              <p:nvPr/>
            </p:nvSpPr>
            <p:spPr>
              <a:xfrm>
                <a:off x="894202" y="127079"/>
                <a:ext cx="13416557" cy="652517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2384E134-9ABE-4B99-A0B9-6C3BE958D44D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36" name="平行四边形 35">
                  <a:extLst>
                    <a:ext uri="{FF2B5EF4-FFF2-40B4-BE49-F238E27FC236}">
                      <a16:creationId xmlns:a16="http://schemas.microsoft.com/office/drawing/2014/main" id="{B0004089-67E7-4F1D-B80B-7B67493B1EFE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7" name="平行四边形 36">
                  <a:extLst>
                    <a:ext uri="{FF2B5EF4-FFF2-40B4-BE49-F238E27FC236}">
                      <a16:creationId xmlns:a16="http://schemas.microsoft.com/office/drawing/2014/main" id="{613E34F3-C55A-4165-8428-09F602EF18C6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8" name="平行四边形 37">
                  <a:extLst>
                    <a:ext uri="{FF2B5EF4-FFF2-40B4-BE49-F238E27FC236}">
                      <a16:creationId xmlns:a16="http://schemas.microsoft.com/office/drawing/2014/main" id="{A1CA8BE9-BB76-4959-92CE-0E9896D1216D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52ECA785-D35C-409C-858F-E9795250A121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7" name="平行四边形 26">
              <a:extLst>
                <a:ext uri="{FF2B5EF4-FFF2-40B4-BE49-F238E27FC236}">
                  <a16:creationId xmlns:a16="http://schemas.microsoft.com/office/drawing/2014/main" id="{A6F57D8C-B3AC-4AC7-B1BF-56E89A11643B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58DB17F7-AECB-4F8E-A1ED-880082C81E38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341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9842419-62B5-47D9-9ACF-1D6FEA9063F0}"/>
              </a:ext>
            </a:extLst>
          </p:cNvPr>
          <p:cNvGrpSpPr/>
          <p:nvPr/>
        </p:nvGrpSpPr>
        <p:grpSpPr>
          <a:xfrm>
            <a:off x="615486" y="2471423"/>
            <a:ext cx="6731670" cy="539885"/>
            <a:chOff x="-38340" y="1028702"/>
            <a:chExt cx="6731670" cy="539885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5F8A85C-E83C-4D78-9806-07B834909FE2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图: 手动输入 16">
              <a:extLst>
                <a:ext uri="{FF2B5EF4-FFF2-40B4-BE49-F238E27FC236}">
                  <a16:creationId xmlns:a16="http://schemas.microsoft.com/office/drawing/2014/main" id="{E48CFF89-700A-409F-AC56-02E5732FA5DF}"/>
                </a:ext>
              </a:extLst>
            </p:cNvPr>
            <p:cNvSpPr/>
            <p:nvPr/>
          </p:nvSpPr>
          <p:spPr>
            <a:xfrm rot="5400000">
              <a:off x="393984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1A82E33-3E21-4509-9215-CD98366F7803}"/>
                </a:ext>
              </a:extLst>
            </p:cNvPr>
            <p:cNvSpPr txBox="1"/>
            <p:nvPr/>
          </p:nvSpPr>
          <p:spPr>
            <a:xfrm>
              <a:off x="-38340" y="106781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666E233-DA09-472B-B429-BC2898E13DE7}"/>
                </a:ext>
              </a:extLst>
            </p:cNvPr>
            <p:cNvSpPr txBox="1"/>
            <p:nvPr/>
          </p:nvSpPr>
          <p:spPr>
            <a:xfrm>
              <a:off x="1693684" y="1028702"/>
              <a:ext cx="49996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函数参数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的传递引用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调用</a:t>
              </a: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21AC545A-1DA5-41DC-8836-C6FF53647E3E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9F35F8DE-F9F2-44FA-85CC-EAB8896E58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0113144-9B25-4195-9367-49D4AE5A3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8345F42-BE3D-4064-BCA0-9847121FDF32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054DE574-27F7-4AE5-AF70-2DF616378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F4E22809-90D8-4E48-A426-71BB90D5DE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29FCE265-6CF4-4F11-80A5-5B368963E35D}"/>
              </a:ext>
            </a:extLst>
          </p:cNvPr>
          <p:cNvSpPr/>
          <p:nvPr/>
        </p:nvSpPr>
        <p:spPr>
          <a:xfrm>
            <a:off x="1753509" y="1244287"/>
            <a:ext cx="8825313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为了能够在函数内部更改实参的值，函数参数可以传递引用方式。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ED12B99-572F-4657-8BF5-37E364AAF8CA}"/>
              </a:ext>
            </a:extLst>
          </p:cNvPr>
          <p:cNvSpPr/>
          <p:nvPr/>
        </p:nvSpPr>
        <p:spPr>
          <a:xfrm>
            <a:off x="4457679" y="3429000"/>
            <a:ext cx="7952072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swap(int&amp; a, int&amp; b)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t=a;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a=b;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b=t;</a:t>
            </a:r>
          </a:p>
          <a:p>
            <a:r>
              <a:rPr lang="fr-FR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C23F7DE8-1161-453D-9D04-82E02C920098}"/>
              </a:ext>
            </a:extLst>
          </p:cNvPr>
          <p:cNvGrpSpPr/>
          <p:nvPr/>
        </p:nvGrpSpPr>
        <p:grpSpPr>
          <a:xfrm>
            <a:off x="3375443" y="3195872"/>
            <a:ext cx="5368089" cy="2976327"/>
            <a:chOff x="4183290" y="2102906"/>
            <a:chExt cx="3915598" cy="3684403"/>
          </a:xfrm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2354EFC0-672D-4013-BC98-A8DBF7DBA762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id="{92270055-7CB7-4BDA-B506-3286EFCA9426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8" name="矩形: 圆角 47">
                <a:extLst>
                  <a:ext uri="{FF2B5EF4-FFF2-40B4-BE49-F238E27FC236}">
                    <a16:creationId xmlns:a16="http://schemas.microsoft.com/office/drawing/2014/main" id="{B0FFA171-E51B-45A1-A4FD-99B852AC52DE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任意多边形 93">
                <a:extLst>
                  <a:ext uri="{FF2B5EF4-FFF2-40B4-BE49-F238E27FC236}">
                    <a16:creationId xmlns:a16="http://schemas.microsoft.com/office/drawing/2014/main" id="{5BA907F3-DEA8-4F93-9686-3FE5AB708619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0" name="任意多边形 93">
                <a:extLst>
                  <a:ext uri="{FF2B5EF4-FFF2-40B4-BE49-F238E27FC236}">
                    <a16:creationId xmlns:a16="http://schemas.microsoft.com/office/drawing/2014/main" id="{A6BBBF48-5F23-4C1C-A350-9A14E7765E56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51" name="任意多边形 93">
                <a:extLst>
                  <a:ext uri="{FF2B5EF4-FFF2-40B4-BE49-F238E27FC236}">
                    <a16:creationId xmlns:a16="http://schemas.microsoft.com/office/drawing/2014/main" id="{230220DC-6C35-4DD7-BF8D-170B645947BE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D6939C98-C430-4175-9CFB-2622A328861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D140C66E-7155-488C-AD58-CE94A19D3226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A39C6F77-0C50-4A50-95D0-39DBE853E2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052DDA51-29D8-4A5F-9131-50FF3D7B6A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B2C8859D-72C5-4A81-A23F-1833C98FE6B4}"/>
              </a:ext>
            </a:extLst>
          </p:cNvPr>
          <p:cNvGrpSpPr/>
          <p:nvPr/>
        </p:nvGrpSpPr>
        <p:grpSpPr>
          <a:xfrm>
            <a:off x="1317752" y="1029721"/>
            <a:ext cx="9638802" cy="1209125"/>
            <a:chOff x="4183290" y="2102906"/>
            <a:chExt cx="3915598" cy="368440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E8B64321-5985-4362-A1CE-7A28A4B972DC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D7E537A1-4BF5-48FB-BBC3-BFA64EF36758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id="{50D8923A-DC9A-4175-ADD6-F6A6A8709F6A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8AAB8BD3-4138-440D-B60D-B4F6E96863E5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0" name="任意多边形 93">
                <a:extLst>
                  <a:ext uri="{FF2B5EF4-FFF2-40B4-BE49-F238E27FC236}">
                    <a16:creationId xmlns:a16="http://schemas.microsoft.com/office/drawing/2014/main" id="{FBAB7D06-DC82-4A06-A4B8-F0CAEF3F5531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52" name="任意多边形 93">
                <a:extLst>
                  <a:ext uri="{FF2B5EF4-FFF2-40B4-BE49-F238E27FC236}">
                    <a16:creationId xmlns:a16="http://schemas.microsoft.com/office/drawing/2014/main" id="{0A015567-7596-443F-A926-0AC781807DCF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0FAF5193-3882-489C-A2B9-FB9852CA7EB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CFF50441-7A68-45F0-8A8A-CE62834CB88B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B65355F3-2D57-4A60-8F72-0B7190B46F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29ED713-56BE-4EEC-987C-76FAB54F6D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68981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2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3086616" y="1113801"/>
            <a:ext cx="7952072" cy="47736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……	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x=5, y=10;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交换前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,x="&lt;&lt;x&lt;&lt;",y="&lt;&lt;y&lt;&lt;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swap(x, y);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交换后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,x="&lt;&lt;x&lt;&lt;",y="&lt;&lt;y&lt;&lt;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30000"/>
              </a:lnSpc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F3FB2F8-4543-4912-B1B5-CC1102B9798A}"/>
              </a:ext>
            </a:extLst>
          </p:cNvPr>
          <p:cNvGrpSpPr/>
          <p:nvPr/>
        </p:nvGrpSpPr>
        <p:grpSpPr>
          <a:xfrm rot="10800000" flipH="1">
            <a:off x="1672223" y="1200196"/>
            <a:ext cx="8847553" cy="4600335"/>
            <a:chOff x="894202" y="127079"/>
            <a:chExt cx="13416557" cy="652517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2691DFB-DA80-4BCF-B766-CB48FA0EA3C0}"/>
                </a:ext>
              </a:extLst>
            </p:cNvPr>
            <p:cNvGrpSpPr/>
            <p:nvPr/>
          </p:nvGrpSpPr>
          <p:grpSpPr>
            <a:xfrm>
              <a:off x="894202" y="127079"/>
              <a:ext cx="13416557" cy="6525171"/>
              <a:chOff x="894202" y="127079"/>
              <a:chExt cx="13416557" cy="6525171"/>
            </a:xfrm>
          </p:grpSpPr>
          <p:sp>
            <p:nvSpPr>
              <p:cNvPr id="30" name="任意多边形 3">
                <a:extLst>
                  <a:ext uri="{FF2B5EF4-FFF2-40B4-BE49-F238E27FC236}">
                    <a16:creationId xmlns:a16="http://schemas.microsoft.com/office/drawing/2014/main" id="{DE5FA71D-8238-49C5-8A22-90709E609BDB}"/>
                  </a:ext>
                </a:extLst>
              </p:cNvPr>
              <p:cNvSpPr/>
              <p:nvPr/>
            </p:nvSpPr>
            <p:spPr>
              <a:xfrm>
                <a:off x="894202" y="127079"/>
                <a:ext cx="13416557" cy="652517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2384E134-9ABE-4B99-A0B9-6C3BE958D44D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36" name="平行四边形 35">
                  <a:extLst>
                    <a:ext uri="{FF2B5EF4-FFF2-40B4-BE49-F238E27FC236}">
                      <a16:creationId xmlns:a16="http://schemas.microsoft.com/office/drawing/2014/main" id="{B0004089-67E7-4F1D-B80B-7B67493B1EFE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7" name="平行四边形 36">
                  <a:extLst>
                    <a:ext uri="{FF2B5EF4-FFF2-40B4-BE49-F238E27FC236}">
                      <a16:creationId xmlns:a16="http://schemas.microsoft.com/office/drawing/2014/main" id="{613E34F3-C55A-4165-8428-09F602EF18C6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8" name="平行四边形 37">
                  <a:extLst>
                    <a:ext uri="{FF2B5EF4-FFF2-40B4-BE49-F238E27FC236}">
                      <a16:creationId xmlns:a16="http://schemas.microsoft.com/office/drawing/2014/main" id="{A1CA8BE9-BB76-4959-92CE-0E9896D1216D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52ECA785-D35C-409C-858F-E9795250A121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7" name="平行四边形 26">
              <a:extLst>
                <a:ext uri="{FF2B5EF4-FFF2-40B4-BE49-F238E27FC236}">
                  <a16:creationId xmlns:a16="http://schemas.microsoft.com/office/drawing/2014/main" id="{A6F57D8C-B3AC-4AC7-B1BF-56E89A11643B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58DB17F7-AECB-4F8E-A1ED-880082C81E38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7312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408</Words>
  <Application>Microsoft Office PowerPoint</Application>
  <PresentationFormat>宽屏</PresentationFormat>
  <Paragraphs>91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等线</vt:lpstr>
      <vt:lpstr>等线 Light</vt:lpstr>
      <vt:lpstr>宋体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84</cp:revision>
  <dcterms:created xsi:type="dcterms:W3CDTF">2018-07-20T07:37:48Z</dcterms:created>
  <dcterms:modified xsi:type="dcterms:W3CDTF">2018-08-01T11:00:12Z</dcterms:modified>
</cp:coreProperties>
</file>

<file path=docProps/thumbnail.jpeg>
</file>